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5761038"/>
  <p:notesSz cx="9144000" cy="5761038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25" d="100"/>
          <a:sy n="125" d="100"/>
        </p:scale>
        <p:origin x="90" y="120"/>
      </p:cViewPr>
      <p:guideLst>
        <p:guide pos="1815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789659"/>
            <a:ext cx="7772400" cy="123488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264588"/>
            <a:ext cx="6400800" cy="14722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30709"/>
            <a:ext cx="2057400" cy="4915552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30709"/>
            <a:ext cx="6019800" cy="4915552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3702002"/>
            <a:ext cx="7772400" cy="11442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441776"/>
            <a:ext cx="7772400" cy="12602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344243"/>
            <a:ext cx="4038600" cy="38020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344243"/>
            <a:ext cx="4038600" cy="38020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89568"/>
            <a:ext cx="4040188" cy="53743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1826997"/>
            <a:ext cx="4040188" cy="33192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30" y="1289568"/>
            <a:ext cx="4041775" cy="53743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30" y="1826997"/>
            <a:ext cx="4041775" cy="33192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5" y="229374"/>
            <a:ext cx="3008313" cy="976177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29377"/>
            <a:ext cx="5111750" cy="49168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5" y="1205554"/>
            <a:ext cx="3008313" cy="39407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032727"/>
            <a:ext cx="5486400" cy="476087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514760"/>
            <a:ext cx="5486400" cy="34566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508815"/>
            <a:ext cx="5486400" cy="6761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30711"/>
            <a:ext cx="8229600" cy="9601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344243"/>
            <a:ext cx="8229600" cy="3802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5339629"/>
            <a:ext cx="2133600" cy="30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339629"/>
            <a:ext cx="2895600" cy="30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339629"/>
            <a:ext cx="2133600" cy="30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 bwMode="auto">
          <a:xfrm>
            <a:off x="251514" y="72207"/>
            <a:ext cx="7962185" cy="82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bg1"/>
                </a:solidFill>
              </a:rPr>
              <a:t>«Воспитательная карусель» </a:t>
            </a:r>
            <a:endParaRPr sz="2400"/>
          </a:p>
          <a:p>
            <a:pPr>
              <a:defRPr/>
            </a:pPr>
            <a:r>
              <a:rPr lang="ru-RU" sz="2400">
                <a:solidFill>
                  <a:srgbClr val="354B6F"/>
                </a:solidFill>
              </a:rPr>
              <a:t>(09.12 </a:t>
            </a:r>
            <a:r>
              <a:rPr lang="ru-RU" sz="2400">
                <a:solidFill>
                  <a:srgbClr val="354B6F"/>
                </a:solidFill>
              </a:rPr>
              <a:t>– </a:t>
            </a:r>
            <a:r>
              <a:rPr lang="ru-RU" sz="2400">
                <a:solidFill>
                  <a:srgbClr val="354B6F"/>
                </a:solidFill>
              </a:rPr>
              <a:t>15.12)</a:t>
            </a:r>
            <a:endParaRPr sz="2400"/>
          </a:p>
        </p:txBody>
      </p:sp>
      <p:sp>
        <p:nvSpPr>
          <p:cNvPr id="54" name="Прямоугольник 53"/>
          <p:cNvSpPr/>
          <p:nvPr/>
        </p:nvSpPr>
        <p:spPr bwMode="auto">
          <a:xfrm>
            <a:off x="0" y="952317"/>
            <a:ext cx="550360" cy="4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solidFill>
                  <a:srgbClr val="354B6F"/>
                </a:solidFill>
              </a:rPr>
              <a:t>ПН</a:t>
            </a:r>
            <a:endParaRPr/>
          </a:p>
          <a:p>
            <a:pPr algn="ctr">
              <a:defRPr/>
            </a:pPr>
            <a:r>
              <a:rPr lang="ru-RU" sz="1000">
                <a:solidFill>
                  <a:srgbClr val="354B6F"/>
                </a:solidFill>
              </a:rPr>
              <a:t>09.12</a:t>
            </a:r>
            <a:endParaRPr/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2647440" y="952317"/>
            <a:ext cx="698715" cy="4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solidFill>
                  <a:srgbClr val="354B6F"/>
                </a:solidFill>
              </a:rPr>
              <a:t>ВТ</a:t>
            </a:r>
            <a:endParaRPr/>
          </a:p>
          <a:p>
            <a:pPr algn="ctr">
              <a:defRPr/>
            </a:pPr>
            <a:r>
              <a:rPr lang="ru-RU" sz="1000">
                <a:solidFill>
                  <a:srgbClr val="354B6F"/>
                </a:solidFill>
              </a:rPr>
              <a:t>10.12</a:t>
            </a:r>
            <a:endParaRPr/>
          </a:p>
        </p:txBody>
      </p:sp>
      <p:cxnSp>
        <p:nvCxnSpPr>
          <p:cNvPr id="85" name="Прямая соединительная линия 84"/>
          <p:cNvCxnSpPr>
            <a:cxnSpLocks/>
          </p:cNvCxnSpPr>
          <p:nvPr/>
        </p:nvCxnSpPr>
        <p:spPr bwMode="auto">
          <a:xfrm rot="5400000">
            <a:off x="707711" y="3103872"/>
            <a:ext cx="39937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0" y="1440359"/>
            <a:ext cx="558011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3900298" name=""/>
          <p:cNvSpPr txBox="1"/>
          <p:nvPr/>
        </p:nvSpPr>
        <p:spPr bwMode="auto">
          <a:xfrm flipH="0" flipV="0">
            <a:off x="2843804" y="1526311"/>
            <a:ext cx="2784177" cy="2441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endParaRPr sz="1000" b="0" i="0" u="none">
              <a:solidFill>
                <a:srgbClr val="000000"/>
              </a:solidFill>
              <a:latin typeface="Liberation Sans"/>
              <a:ea typeface="Liberation Sans"/>
              <a:cs typeface="Liberation Sans"/>
            </a:endParaRPr>
          </a:p>
        </p:txBody>
      </p:sp>
      <p:sp>
        <p:nvSpPr>
          <p:cNvPr id="1222123949" name=""/>
          <p:cNvSpPr txBox="1"/>
          <p:nvPr/>
        </p:nvSpPr>
        <p:spPr bwMode="auto">
          <a:xfrm flipH="0" flipV="0">
            <a:off x="2790053" y="1485876"/>
            <a:ext cx="2740266" cy="2289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endParaRPr sz="900" b="0" i="0" u="none" strike="noStrike" cap="none" spc="0">
              <a:solidFill>
                <a:prstClr val="black"/>
              </a:solidFill>
              <a:latin typeface="Abyssinica SIL"/>
              <a:cs typeface="Abyssinica SIL"/>
            </a:endParaRPr>
          </a:p>
        </p:txBody>
      </p:sp>
      <p:sp>
        <p:nvSpPr>
          <p:cNvPr id="1840065428" name=""/>
          <p:cNvSpPr txBox="1"/>
          <p:nvPr/>
        </p:nvSpPr>
        <p:spPr bwMode="auto">
          <a:xfrm flipH="0" flipV="0">
            <a:off x="6394897" y="4160940"/>
            <a:ext cx="2995227" cy="287125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2" spcCol="0" rtlCol="0" fromWordArt="0" anchor="t" anchorCtr="0" forceAA="0" upright="0" compatLnSpc="0">
            <a:spAutoFit/>
          </a:bodyPr>
          <a:p>
            <a:pPr marL="0" marR="0" lvl="0" indent="0" algn="l" defTabSz="914400">
              <a:lnSpc>
                <a:spcPct val="70000"/>
              </a:lnSpc>
              <a:spcBef>
                <a:spcPts val="0"/>
              </a:spcBef>
              <a:spcAft>
                <a:spcPts val="26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70000"/>
              </a:lnSpc>
              <a:spcBef>
                <a:spcPts val="0"/>
              </a:spcBef>
              <a:spcAft>
                <a:spcPts val="26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1277040594" name=""/>
          <p:cNvSpPr txBox="1"/>
          <p:nvPr/>
        </p:nvSpPr>
        <p:spPr bwMode="auto">
          <a:xfrm flipH="0" flipV="0">
            <a:off x="0" y="1440357"/>
            <a:ext cx="2705673" cy="2289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sz="900" b="0" i="0" u="none" strike="noStrike" cap="none" spc="0">
              <a:solidFill>
                <a:srgbClr val="000000"/>
              </a:solidFill>
              <a:latin typeface="Carlito"/>
              <a:cs typeface="Carlito"/>
            </a:endParaRPr>
          </a:p>
        </p:txBody>
      </p:sp>
      <p:sp>
        <p:nvSpPr>
          <p:cNvPr id="498533538" name=""/>
          <p:cNvSpPr txBox="1"/>
          <p:nvPr/>
        </p:nvSpPr>
        <p:spPr bwMode="auto">
          <a:xfrm flipH="0" flipV="0">
            <a:off x="2704590" y="1485871"/>
            <a:ext cx="3025783" cy="6584954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12:00-13:00 </a:t>
            </a:r>
            <a:r>
              <a:rPr sz="85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Выставка "Культура и жизнь коренного населения  ХМАО-ЮГРЫ" совместно с СШ№2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 12+</a:t>
            </a:r>
            <a:endParaRPr lang="ru-RU" sz="900" b="1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Ресурсный центр «ДоброДом» (Омская,17)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89044832606</a:t>
            </a:r>
            <a:endParaRPr lang="ru-RU" sz="900" b="1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15:00 - 17:00 Благотворительная акция «Молодёжь Нижневартовска - фронту» 14+</a:t>
            </a:r>
            <a:endParaRPr lang="ru-RU" sz="900" b="1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Мастер - класс по плетению маскировочных сетей для военнослужащих ВС РФ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Ресурсный центр «ДоброДом» (Омская,17)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89044832606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800" b="1" i="0" u="none" strike="noStrike" cap="none" spc="0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16:00 "</a:t>
            </a:r>
            <a:r>
              <a:rPr sz="900" b="1" i="0" u="none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Мой регион 86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"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 6+</a:t>
            </a:r>
            <a:endParaRPr lang="ru-RU"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Все подростковые клубы по месту жительства </a:t>
            </a:r>
            <a:endParaRPr sz="800" b="0" i="0" u="none" strike="noStrike" cap="none" spc="0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Вход свободный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+7 952 701 45 47</a:t>
            </a:r>
            <a:endParaRPr sz="1600" b="0" i="0" u="none" strike="noStrike" cap="none" spc="0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8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16:00 «Создавай И вдохновляй» 6+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900" b="0" i="0" u="none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в подростковом клубе "ЭкоКвант" (ул. М. Жукова, д.6а)</a:t>
            </a:r>
            <a:endParaRPr sz="900" b="0" i="0" u="none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Вход свободный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+7 952 701 45 47</a:t>
            </a:r>
            <a:r>
              <a:rPr lang="ru-RU" sz="900" b="0" i="0" u="none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 </a:t>
            </a:r>
            <a:endParaRPr sz="900" b="0" i="0" u="none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6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09:00-18:00 Швейный цех 16+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Работа в пространстве швейного коворкинга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15:00 Худ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ожественный цех 14+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Свободное занятия, темы рисунков и материалы по выбору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 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17:00 Танцевальный цех 14+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(К-поп)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18:00 Интеллектуальный цех 18+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Тренинг по ораторскому мастерству «СловоЧеловек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»)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19:00 Художественный цех 16+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(занятие в нешколе аэрографии)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19:00 Танцевальный цех 14+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(Зумба)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9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endParaRPr sz="1600" b="0" i="0" u="none" strike="noStrike" cap="none" spc="0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endParaRPr lang="ru-RU" sz="16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endParaRPr sz="1400" b="0" i="0" u="none" strike="noStrike" cap="none" spc="0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endParaRPr sz="900" b="0" i="0" u="none" strike="noStrike" cap="none" spc="0">
              <a:solidFill>
                <a:srgbClr val="000000"/>
              </a:solidFill>
              <a:latin typeface="Carlito"/>
              <a:cs typeface="Carlito"/>
            </a:endParaRPr>
          </a:p>
          <a:p>
            <a:pPr>
              <a:defRPr/>
            </a:pPr>
            <a:endParaRPr sz="1400"/>
          </a:p>
        </p:txBody>
      </p:sp>
      <p:sp>
        <p:nvSpPr>
          <p:cNvPr id="1939766804" name=""/>
          <p:cNvSpPr txBox="1"/>
          <p:nvPr/>
        </p:nvSpPr>
        <p:spPr bwMode="auto">
          <a:xfrm flipH="0" flipV="0">
            <a:off x="0" y="1485873"/>
            <a:ext cx="2437249" cy="13567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18:00  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Художественный цех 16+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(Занятие в нешколе аэрографии)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srgbClr val="000000"/>
              </a:solidFill>
              <a:latin typeface="Carlito"/>
              <a:cs typeface="Carlito"/>
            </a:endParaRPr>
          </a:p>
          <a:p>
            <a:pPr>
              <a:defRPr/>
            </a:pPr>
            <a:endParaRPr sz="2000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/>
          <p:cNvSpPr/>
          <p:nvPr/>
        </p:nvSpPr>
        <p:spPr bwMode="auto">
          <a:xfrm>
            <a:off x="0" y="936297"/>
            <a:ext cx="695475" cy="4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solidFill>
                  <a:srgbClr val="354B6F"/>
                </a:solidFill>
              </a:rPr>
              <a:t>СР</a:t>
            </a:r>
            <a:endParaRPr/>
          </a:p>
          <a:p>
            <a:pPr algn="ctr">
              <a:defRPr/>
            </a:pPr>
            <a:r>
              <a:rPr lang="ru-RU" sz="1000">
                <a:solidFill>
                  <a:srgbClr val="354B6F"/>
                </a:solidFill>
              </a:rPr>
              <a:t>11.12</a:t>
            </a:r>
            <a:endParaRPr/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2739024" y="936297"/>
            <a:ext cx="694395" cy="4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solidFill>
                  <a:srgbClr val="354B6F"/>
                </a:solidFill>
              </a:rPr>
              <a:t>ЧТ</a:t>
            </a:r>
            <a:endParaRPr/>
          </a:p>
          <a:p>
            <a:pPr algn="ctr">
              <a:defRPr/>
            </a:pPr>
            <a:r>
              <a:rPr lang="ru-RU" sz="1000">
                <a:solidFill>
                  <a:srgbClr val="354B6F"/>
                </a:solidFill>
              </a:rPr>
              <a:t>12.12</a:t>
            </a:r>
            <a:endParaRPr/>
          </a:p>
        </p:txBody>
      </p:sp>
      <p:cxnSp>
        <p:nvCxnSpPr>
          <p:cNvPr id="85" name="Прямая соединительная линия 84"/>
          <p:cNvCxnSpPr>
            <a:cxnSpLocks/>
          </p:cNvCxnSpPr>
          <p:nvPr/>
        </p:nvCxnSpPr>
        <p:spPr bwMode="auto">
          <a:xfrm>
            <a:off x="2790055" y="1053261"/>
            <a:ext cx="0" cy="4707777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0" y="1440359"/>
            <a:ext cx="558011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 bwMode="auto">
          <a:xfrm>
            <a:off x="251514" y="72207"/>
            <a:ext cx="7920787" cy="82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0" i="0" u="none" strike="noStrike" cap="none" spc="0">
                <a:solidFill>
                  <a:schemeClr val="bg1"/>
                </a:solidFill>
                <a:latin typeface="Calibri"/>
                <a:ea typeface="Arial"/>
                <a:cs typeface="Arial"/>
              </a:rPr>
              <a:t>«Воспитательная карусель» </a:t>
            </a:r>
            <a:endParaRPr sz="2400" b="0" i="0" u="none" strike="noStrike" cap="none" spc="0">
              <a:solidFill>
                <a:srgbClr val="354B6F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0" i="0" u="none" strike="noStrike" cap="none" spc="0">
                <a:solidFill>
                  <a:srgbClr val="354B6F"/>
                </a:solidFill>
                <a:latin typeface="+mn-lt"/>
                <a:ea typeface="+mn-ea"/>
                <a:cs typeface="+mn-cs"/>
              </a:rPr>
              <a:t>(09.12 </a:t>
            </a:r>
            <a:r>
              <a:rPr lang="ru-RU" sz="2400" b="0" i="0" u="none" strike="noStrike" cap="none" spc="0">
                <a:solidFill>
                  <a:srgbClr val="354B6F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ru-RU" sz="2400" b="0" i="0" u="none" strike="noStrike" cap="none" spc="0">
                <a:solidFill>
                  <a:srgbClr val="354B6F"/>
                </a:solidFill>
                <a:latin typeface="+mn-lt"/>
                <a:ea typeface="+mn-ea"/>
                <a:cs typeface="+mn-cs"/>
              </a:rPr>
              <a:t>15.12)</a:t>
            </a:r>
            <a:endParaRPr sz="2000"/>
          </a:p>
        </p:txBody>
      </p:sp>
      <p:sp>
        <p:nvSpPr>
          <p:cNvPr id="2" name="Прямоугольник 1"/>
          <p:cNvSpPr/>
          <p:nvPr/>
        </p:nvSpPr>
        <p:spPr bwMode="auto">
          <a:xfrm rot="0" flipH="0" flipV="0">
            <a:off x="2790052" y="1440356"/>
            <a:ext cx="3041298" cy="20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5000"/>
              </a:lnSpc>
              <a:defRPr/>
            </a:pPr>
            <a:endParaRPr lang="ru-RU" sz="800" b="1" i="0" u="none" strike="noStrike" cap="none" spc="0">
              <a:solidFill>
                <a:prstClr val="black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2031461822" name=""/>
          <p:cNvSpPr txBox="1"/>
          <p:nvPr/>
        </p:nvSpPr>
        <p:spPr bwMode="auto">
          <a:xfrm flipH="0" flipV="0">
            <a:off x="0" y="1440353"/>
            <a:ext cx="2801214" cy="5032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ea typeface="Carlito"/>
              <a:cs typeface="Carlito"/>
            </a:endParaRPr>
          </a:p>
          <a:p>
            <a:pPr algn="l">
              <a:defRPr/>
            </a:pP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1106502273" name=""/>
          <p:cNvSpPr txBox="1"/>
          <p:nvPr/>
        </p:nvSpPr>
        <p:spPr bwMode="auto">
          <a:xfrm flipH="0" flipV="0">
            <a:off x="2739024" y="1440347"/>
            <a:ext cx="3030134" cy="5059735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15:00 - 17:00 Благотворительная акция «Молодёжь Нижневартовска - фронту» 14+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Мастер - класс по плетению маскировочных сетей для военнослужащих ВС РФ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Ресурсный центр «ДоброДом» (Омская,17)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5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89044832606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lang="ru-RU"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15:30 Швейный цех 16+</a:t>
            </a:r>
            <a:endParaRPr lang="ru-RU"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(Швейный проект по пошиву сумок)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16:00 Худ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ожественный цех 14+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Изготовление новогодней открытки)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 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18: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00  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Художественный цех 16+</a:t>
            </a:r>
            <a:endParaRPr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(Занятие в нешколе аэрографии)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</a:t>
            </a:r>
            <a:endParaRPr sz="9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 b="0" i="0" u="none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18:00 Интеллектуальный цех 18+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Тренинг по ораторскому мастерству «СловоЧеловек</a:t>
            </a: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»)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sz="900" b="0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19:00 Танцевальный цех 14+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(Зумба)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67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sz="900" b="0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sz="900">
              <a:latin typeface="Carlito"/>
              <a:cs typeface="Carlito"/>
            </a:endParaRPr>
          </a:p>
          <a:p>
            <a:pPr>
              <a:defRPr/>
            </a:pPr>
            <a:endParaRPr sz="900">
              <a:latin typeface="Carlito"/>
              <a:cs typeface="Carlito"/>
            </a:endParaRPr>
          </a:p>
          <a:p>
            <a:pPr>
              <a:defRPr/>
            </a:pPr>
            <a:endParaRPr sz="900"/>
          </a:p>
        </p:txBody>
      </p:sp>
      <p:sp>
        <p:nvSpPr>
          <p:cNvPr id="751165631" name=""/>
          <p:cNvSpPr txBox="1"/>
          <p:nvPr/>
        </p:nvSpPr>
        <p:spPr bwMode="auto">
          <a:xfrm flipH="0" flipV="0">
            <a:off x="0" y="1440347"/>
            <a:ext cx="2838651" cy="19967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lang="ru-RU"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14: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00  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Художественный цех 16+</a:t>
            </a:r>
            <a:endParaRPr lang="ru-RU"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(Занятие в нешколе аэрографии)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</a:t>
            </a:r>
            <a:endParaRPr lang="ru-RU" sz="900" b="0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15:00-16:00 Среда Добровольцев "День открытых дверей"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 14+</a:t>
            </a:r>
            <a:endParaRPr sz="900" b="0" i="0" u="none" strike="noStrike" cap="none" spc="0">
              <a:solidFill>
                <a:prstClr val="black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Встреча с руководителями СО НКО</a:t>
            </a:r>
            <a:endParaRPr sz="900" b="0" i="0" u="none" strike="noStrike" cap="none" spc="0">
              <a:solidFill>
                <a:prstClr val="black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Ресурсный центр «ДоброДом» (Омская,17)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89044832606</a:t>
            </a:r>
            <a:endParaRPr sz="900" b="0" i="0" u="none" strike="noStrike" cap="none" spc="0">
              <a:solidFill>
                <a:prstClr val="black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endParaRPr sz="900" b="0" i="0" u="none" strike="noStrike" cap="none" spc="0">
              <a:solidFill>
                <a:prstClr val="black"/>
              </a:solidFill>
              <a:latin typeface="Carlito"/>
              <a:ea typeface="Carlito"/>
              <a:cs typeface="Carlito"/>
            </a:endParaRPr>
          </a:p>
          <a:p>
            <a:pPr>
              <a:defRPr/>
            </a:pPr>
            <a:endParaRPr sz="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/>
          <p:cNvSpPr/>
          <p:nvPr/>
        </p:nvSpPr>
        <p:spPr bwMode="auto">
          <a:xfrm>
            <a:off x="43875" y="936297"/>
            <a:ext cx="695835" cy="4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solidFill>
                  <a:srgbClr val="354B6F"/>
                </a:solidFill>
              </a:rPr>
              <a:t>ПТ</a:t>
            </a:r>
            <a:endParaRPr/>
          </a:p>
          <a:p>
            <a:pPr algn="ctr">
              <a:defRPr/>
            </a:pPr>
            <a:r>
              <a:rPr lang="ru-RU" sz="1000">
                <a:solidFill>
                  <a:srgbClr val="354B6F"/>
                </a:solidFill>
              </a:rPr>
              <a:t>13.12</a:t>
            </a:r>
            <a:endParaRPr/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2851479" y="952308"/>
            <a:ext cx="631125" cy="4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solidFill>
                  <a:srgbClr val="354B6F"/>
                </a:solidFill>
              </a:rPr>
              <a:t>СБ</a:t>
            </a:r>
            <a:endParaRPr/>
          </a:p>
          <a:p>
            <a:pPr algn="ctr">
              <a:defRPr/>
            </a:pPr>
            <a:r>
              <a:rPr lang="ru-RU" sz="1000">
                <a:solidFill>
                  <a:srgbClr val="354B6F"/>
                </a:solidFill>
              </a:rPr>
              <a:t>14.12</a:t>
            </a:r>
            <a:endParaRPr/>
          </a:p>
        </p:txBody>
      </p:sp>
      <p:cxnSp>
        <p:nvCxnSpPr>
          <p:cNvPr id="85" name="Прямая соединительная линия 84"/>
          <p:cNvCxnSpPr>
            <a:cxnSpLocks/>
          </p:cNvCxnSpPr>
          <p:nvPr/>
        </p:nvCxnSpPr>
        <p:spPr bwMode="auto">
          <a:xfrm>
            <a:off x="2843199" y="981450"/>
            <a:ext cx="0" cy="477958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0" y="1440359"/>
            <a:ext cx="558011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 bwMode="auto">
          <a:xfrm flipH="0" flipV="0">
            <a:off x="2843195" y="1476369"/>
            <a:ext cx="2750234" cy="2347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16:00 «Мастерская Деда Мороза» 6+</a:t>
            </a:r>
            <a:endParaRPr sz="1000" b="0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Все подростковые клубы по месту жительства</a:t>
            </a:r>
            <a:endParaRPr sz="1000" b="0" i="0" u="none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Вход свободный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+7 952 701 45 47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 </a:t>
            </a:r>
            <a:endParaRPr sz="900" b="0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1000" b="0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13:00 День открытых дверей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День открытых дверей в Арт-резиденции «Ядро»)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),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 вход свободный, телефон 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900" b="0" i="0" u="none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17:30 Танцевальный цех 14+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(Современные танцы)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endParaRPr sz="1000" b="0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1000" b="1">
              <a:solidFill>
                <a:srgbClr val="354B6F"/>
              </a:solidFill>
            </a:endParaRPr>
          </a:p>
          <a:p>
            <a:pPr>
              <a:defRPr/>
            </a:pPr>
            <a:endParaRPr lang="ru-RU" sz="1000">
              <a:solidFill>
                <a:srgbClr val="354B6F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 flipH="0" flipV="0">
            <a:off x="251514" y="24579"/>
            <a:ext cx="7921508" cy="82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bg1"/>
                </a:solidFill>
              </a:rPr>
              <a:t>«Воспитательная карусель» </a:t>
            </a:r>
            <a:endParaRPr sz="240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2400" b="0" i="0" u="none" strike="noStrike" cap="none" spc="0">
                <a:solidFill>
                  <a:srgbClr val="354B6F"/>
                </a:solidFill>
                <a:latin typeface="Calibri"/>
                <a:ea typeface="Arial"/>
                <a:cs typeface="Arial"/>
              </a:rPr>
              <a:t>(09.12 </a:t>
            </a:r>
            <a:r>
              <a:rPr lang="ru-RU" sz="2400" b="0" i="0" u="none" strike="noStrike" cap="none" spc="0">
                <a:solidFill>
                  <a:srgbClr val="354B6F"/>
                </a:solidFill>
                <a:latin typeface="Calibri"/>
                <a:ea typeface="Arial"/>
                <a:cs typeface="Arial"/>
              </a:rPr>
              <a:t>– </a:t>
            </a:r>
            <a:r>
              <a:rPr lang="ru-RU" sz="2400" b="0" i="0" u="none" strike="noStrike" cap="none" spc="0">
                <a:solidFill>
                  <a:srgbClr val="354B6F"/>
                </a:solidFill>
                <a:latin typeface="Calibri"/>
                <a:ea typeface="Arial"/>
                <a:cs typeface="Arial"/>
              </a:rPr>
              <a:t>15.12)</a:t>
            </a:r>
            <a:endParaRPr sz="2400"/>
          </a:p>
        </p:txBody>
      </p:sp>
      <p:sp>
        <p:nvSpPr>
          <p:cNvPr id="1355650800" name=""/>
          <p:cNvSpPr txBox="1"/>
          <p:nvPr/>
        </p:nvSpPr>
        <p:spPr bwMode="auto">
          <a:xfrm flipH="0" flipV="0">
            <a:off x="10498" y="1476373"/>
            <a:ext cx="183636" cy="47279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b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endParaRPr sz="900" b="0">
              <a:latin typeface="Carlito"/>
              <a:ea typeface="Carlito"/>
              <a:cs typeface="Carlito"/>
            </a:endParaRPr>
          </a:p>
        </p:txBody>
      </p:sp>
      <p:sp>
        <p:nvSpPr>
          <p:cNvPr id="884004386" name=""/>
          <p:cNvSpPr txBox="1"/>
          <p:nvPr/>
        </p:nvSpPr>
        <p:spPr bwMode="auto">
          <a:xfrm flipH="0" flipV="0">
            <a:off x="106767" y="1538208"/>
            <a:ext cx="2690123" cy="2137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lang="ru-RU" sz="8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96854834" name=""/>
          <p:cNvSpPr txBox="1"/>
          <p:nvPr/>
        </p:nvSpPr>
        <p:spPr bwMode="auto">
          <a:xfrm flipH="0" flipV="0">
            <a:off x="0" y="1424326"/>
            <a:ext cx="3176496" cy="2714298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16:00 «Волшебное место» 6+</a:t>
            </a:r>
            <a:endParaRPr sz="1000" b="0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Все подростковые клубы по месту жительства</a:t>
            </a:r>
            <a:endParaRPr sz="1000" b="0" i="0" u="none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Вход свободный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+7 952 701 45 47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 </a:t>
            </a:r>
            <a:endParaRPr sz="1000" b="0" i="0" u="none" strike="noStrike" cap="none" spc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l">
              <a:lnSpc>
                <a:spcPct val="99000"/>
              </a:lnSpc>
              <a:defRPr/>
            </a:pPr>
            <a:endParaRPr sz="900" b="0" i="0" u="none">
              <a:solidFill>
                <a:srgbClr val="000000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15:00 Швейный цех 16+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Открытое занятие по кастомизации одежды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l">
              <a:lnSpc>
                <a:spcPct val="99000"/>
              </a:lnSpc>
              <a:defRPr/>
            </a:pPr>
            <a:endParaRPr sz="1000" b="0" i="0" u="none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6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17:00 Танцевальный цех 14+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67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(К-поп)</a:t>
            </a:r>
            <a:endParaRPr sz="900" b="0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>
              <a:lnSpc>
                <a:spcPct val="67000"/>
              </a:lnSpc>
              <a:defRPr/>
            </a:pP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prstClr val="black"/>
                </a:solidFill>
                <a:latin typeface="Carlito"/>
                <a:ea typeface="Carlito"/>
                <a:cs typeface="Carlito"/>
              </a:rPr>
              <a:t>41-72-78</a:t>
            </a:r>
            <a:endParaRPr lang="ru-RU" sz="9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67000"/>
              </a:lnSpc>
              <a:defRPr/>
            </a:pPr>
            <a:endParaRPr sz="900"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19: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00  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Художественный цех 16+</a:t>
            </a:r>
            <a:endParaRPr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(Занятие в нешколе аэрографии)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algn="l">
              <a:lnSpc>
                <a:spcPct val="99000"/>
              </a:lnSpc>
              <a:defRPr/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</a:t>
            </a:r>
            <a:endParaRPr sz="900" b="0" i="0" u="none">
              <a:solidFill>
                <a:srgbClr val="000000"/>
              </a:solidFill>
              <a:latin typeface="Carlito"/>
              <a:cs typeface="Carlito"/>
            </a:endParaRPr>
          </a:p>
          <a:p>
            <a:pPr>
              <a:lnSpc>
                <a:spcPct val="67000"/>
              </a:lnSpc>
              <a:defRPr/>
            </a:pPr>
            <a:endParaRPr sz="900">
              <a:latin typeface="Carlito"/>
              <a:cs typeface="Carlito"/>
            </a:endParaRPr>
          </a:p>
          <a:p>
            <a:pPr algn="l">
              <a:lnSpc>
                <a:spcPct val="99000"/>
              </a:lnSpc>
              <a:defRPr/>
            </a:pPr>
            <a:endParaRPr sz="900" b="0" i="0" u="none">
              <a:solidFill>
                <a:srgbClr val="000000"/>
              </a:solidFill>
              <a:latin typeface="Carlito"/>
              <a:cs typeface="Carlito"/>
            </a:endParaRPr>
          </a:p>
          <a:p>
            <a:pPr algn="l">
              <a:lnSpc>
                <a:spcPct val="99000"/>
              </a:lnSpc>
              <a:defRPr/>
            </a:pPr>
            <a:endParaRPr sz="1000" b="0" i="0" u="none">
              <a:solidFill>
                <a:srgbClr val="000000"/>
              </a:solidFill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 bwMode="auto">
          <a:xfrm>
            <a:off x="251514" y="72207"/>
            <a:ext cx="7920067" cy="82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bg1"/>
                </a:solidFill>
              </a:rPr>
              <a:t>«Воспитательная карусель» </a:t>
            </a:r>
            <a:endParaRPr sz="2400" b="0" i="0" u="none" strike="noStrike" cap="none" spc="0">
              <a:solidFill>
                <a:srgbClr val="354B6F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0" i="0" u="none" strike="noStrike" cap="none" spc="0">
                <a:solidFill>
                  <a:srgbClr val="354B6F"/>
                </a:solidFill>
                <a:latin typeface="Calibri"/>
                <a:ea typeface="Arial"/>
                <a:cs typeface="Arial"/>
              </a:rPr>
              <a:t>(09.12 </a:t>
            </a:r>
            <a:r>
              <a:rPr lang="ru-RU" sz="2400" b="0" i="0" u="none" strike="noStrike" cap="none" spc="0">
                <a:solidFill>
                  <a:srgbClr val="354B6F"/>
                </a:solidFill>
                <a:latin typeface="Calibri"/>
                <a:ea typeface="Arial"/>
                <a:cs typeface="Arial"/>
              </a:rPr>
              <a:t>– </a:t>
            </a:r>
            <a:r>
              <a:rPr lang="ru-RU" sz="2400" b="0" i="0" u="none" strike="noStrike" cap="none" spc="0">
                <a:solidFill>
                  <a:srgbClr val="354B6F"/>
                </a:solidFill>
                <a:latin typeface="Calibri"/>
                <a:ea typeface="Arial"/>
                <a:cs typeface="Arial"/>
              </a:rPr>
              <a:t>15.12)</a:t>
            </a:r>
            <a:endParaRPr sz="2400"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251520" y="4752727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800" b="1">
                <a:solidFill>
                  <a:srgbClr val="354B6F"/>
                </a:solidFill>
              </a:rPr>
              <a:t> </a:t>
            </a:r>
            <a:endParaRPr lang="ru-RU" sz="800">
              <a:solidFill>
                <a:srgbClr val="354B6F"/>
              </a:solidFill>
            </a:endParaRPr>
          </a:p>
          <a:p>
            <a:pPr algn="just">
              <a:defRPr/>
            </a:pPr>
            <a:r>
              <a:rPr lang="ru-RU" sz="1000" b="1">
                <a:solidFill>
                  <a:srgbClr val="354B6F"/>
                </a:solidFill>
              </a:rPr>
              <a:t> </a:t>
            </a:r>
            <a:endParaRPr lang="ru-RU" sz="1000">
              <a:solidFill>
                <a:srgbClr val="354B6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07496" y="936297"/>
            <a:ext cx="692595" cy="4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solidFill>
                  <a:srgbClr val="354B6F"/>
                </a:solidFill>
              </a:rPr>
              <a:t>Вс</a:t>
            </a:r>
            <a:endParaRPr/>
          </a:p>
          <a:p>
            <a:pPr algn="ctr">
              <a:defRPr/>
            </a:pPr>
            <a:r>
              <a:rPr lang="ru-RU" sz="1000">
                <a:solidFill>
                  <a:srgbClr val="354B6F"/>
                </a:solidFill>
              </a:rPr>
              <a:t>15.12</a:t>
            </a:r>
            <a:endParaRPr/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 bwMode="auto">
          <a:xfrm>
            <a:off x="0" y="1440359"/>
            <a:ext cx="558011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cxnSpLocks/>
          </p:cNvCxnSpPr>
          <p:nvPr/>
        </p:nvCxnSpPr>
        <p:spPr bwMode="auto">
          <a:xfrm>
            <a:off x="2987824" y="981452"/>
            <a:ext cx="0" cy="377127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987824" y="1440359"/>
            <a:ext cx="259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ea typeface="Calibri"/>
                <a:cs typeface="Times New Roman"/>
              </a:rPr>
              <a:t> </a:t>
            </a:r>
            <a:endParaRPr lang="ru-RU">
              <a:cs typeface="Arial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44424"/>
            <a:ext cx="183636" cy="366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0" y="1489469"/>
            <a:ext cx="3007838" cy="366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0" y="1512366"/>
            <a:ext cx="3078447" cy="366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3" name="Прямоугольник 12"/>
          <p:cNvSpPr/>
          <p:nvPr/>
        </p:nvSpPr>
        <p:spPr bwMode="auto">
          <a:xfrm flipH="0" flipV="0">
            <a:off x="-27716" y="1440358"/>
            <a:ext cx="3040738" cy="185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13:00 День открытых дверей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День открытых дверей в Арт-резиденции «Ядро» </a:t>
            </a:r>
            <a:endParaRPr lang="ru-RU" sz="900" b="1" i="0" u="none" strike="noStrike" cap="none" spc="0">
              <a:solidFill>
                <a:srgbClr val="000000"/>
              </a:solidFill>
              <a:latin typeface="Carlito"/>
              <a:ea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(день 2). Модный показ)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),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 вход свободный, телефон 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sz="9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18:30 Медиа-цех 16+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(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Сбор участников медиа-цеха</a:t>
            </a:r>
            <a:r>
              <a:rPr lang="ru-RU" sz="900" b="1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</a:t>
            </a:r>
            <a:endParaRPr sz="900" b="1" i="0" u="none" strike="noStrike" cap="none" spc="0">
              <a:solidFill>
                <a:prstClr val="black"/>
              </a:solidFill>
              <a:latin typeface="Carlito"/>
              <a:cs typeface="Carlito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Арт-резиденция «Ядро» (ул. Мира, 5П, стр.10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)</a:t>
            </a:r>
            <a:b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</a:b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по предварительной записи  по телефону </a:t>
            </a:r>
            <a:r>
              <a:rPr lang="ru-RU" sz="900" b="0" i="0" u="none" strike="noStrike" cap="none" spc="0">
                <a:solidFill>
                  <a:srgbClr val="000000"/>
                </a:solidFill>
                <a:latin typeface="Carlito"/>
                <a:ea typeface="Carlito"/>
                <a:cs typeface="Carlito"/>
              </a:rPr>
              <a:t>41-72-78</a:t>
            </a:r>
            <a:endParaRPr sz="9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defRPr lang="ru-RU" sz="1800" b="0" i="0" u="none" strike="noStrike" cap="none" spc="0">
                <a:solidFill>
                  <a:srgbClr val="000000"/>
                </a:solidFill>
                <a:latin typeface="Calibri"/>
                <a:ea typeface="Arial"/>
                <a:cs typeface="Arial"/>
              </a:defRPr>
            </a:pPr>
            <a:endParaRPr sz="9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/>
          </a:p>
        </p:txBody>
      </p:sp>
      <p:sp>
        <p:nvSpPr>
          <p:cNvPr id="835499036" name="Прямоугольник 7"/>
          <p:cNvSpPr/>
          <p:nvPr/>
        </p:nvSpPr>
        <p:spPr bwMode="auto">
          <a:xfrm flipH="0" flipV="0">
            <a:off x="2987822" y="1586748"/>
            <a:ext cx="2593368" cy="22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sz="900" b="0" i="0" u="none">
              <a:solidFill>
                <a:srgbClr val="000000"/>
              </a:solidFill>
              <a:latin typeface="Carlito"/>
              <a:cs typeface="Carl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R7-Office/2024.1.1.375</Application>
  <DocSecurity>0</DocSecurity>
  <PresentationFormat>Произвольный</PresentationFormat>
  <Paragraphs>0</Paragraphs>
  <Slides>4</Slides>
  <Notes>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1</vt:lpstr>
      <vt:lpstr>Slide 1</vt:lpstr>
      <vt:lpstr>Slide 2</vt:lpstr>
      <vt:lpstr>Slide 3</vt:lpstr>
      <vt:lpstr>Slide 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Биктагирова Екатерина Ивановна</dc:creator>
  <cp:keywords/>
  <dc:description/>
  <dc:identifier/>
  <dc:language/>
  <cp:lastModifiedBy>Valentina Petrushenko</cp:lastModifiedBy>
  <cp:revision>772</cp:revision>
  <dcterms:created xsi:type="dcterms:W3CDTF">2022-11-03T07:44:57Z</dcterms:created>
  <dcterms:modified xsi:type="dcterms:W3CDTF">2024-12-04T11:20:15Z</dcterms:modified>
  <cp:category/>
  <cp:contentStatus/>
  <cp:version/>
</cp:coreProperties>
</file>